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5"/>
  </p:notesMasterIdLst>
  <p:sldIdLst>
    <p:sldId id="256" r:id="rId2"/>
    <p:sldId id="260" r:id="rId3"/>
    <p:sldId id="259" r:id="rId4"/>
    <p:sldId id="261" r:id="rId5"/>
    <p:sldId id="273" r:id="rId6"/>
    <p:sldId id="286" r:id="rId7"/>
    <p:sldId id="287" r:id="rId8"/>
    <p:sldId id="263" r:id="rId9"/>
    <p:sldId id="289" r:id="rId10"/>
    <p:sldId id="290" r:id="rId11"/>
    <p:sldId id="27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272" r:id="rId22"/>
    <p:sldId id="268" r:id="rId23"/>
    <p:sldId id="281" r:id="rId24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Nunito Sans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031"/>
    <a:srgbClr val="F55913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2FACE0-3346-4F8D-A9C0-FBD4AD732FF8}">
  <a:tblStyle styleId="{B12FACE0-3346-4F8D-A9C0-FBD4AD732F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1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65823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396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9257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14591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059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708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4890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6036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3402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4263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406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71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19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7513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191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65501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c8d0b7f6e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c8d0b7f6e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47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c8d0b7f6e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c8d0b7f6e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1703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9256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284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5243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9687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1980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4986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_AND_BODY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7" r:id="rId6"/>
    <p:sldLayoutId id="2147483659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dirty="0" smtClean="0"/>
              <a:t>DETECTING</a:t>
            </a:r>
            <a:br>
              <a:rPr lang="en-US" dirty="0" smtClean="0"/>
            </a:br>
            <a:r>
              <a:rPr lang="en-US" dirty="0" smtClean="0"/>
              <a:t>ANOMALIES IN</a:t>
            </a:r>
            <a:br>
              <a:rPr lang="en-US" dirty="0" smtClean="0"/>
            </a:br>
            <a:r>
              <a:rPr lang="en-US" dirty="0" smtClean="0"/>
              <a:t>MUNICIPAL</a:t>
            </a:r>
            <a:br>
              <a:rPr lang="en-US" dirty="0" smtClean="0"/>
            </a:br>
            <a:r>
              <a:rPr lang="en-US" dirty="0" smtClean="0"/>
              <a:t>EXPENDITURES</a:t>
            </a:r>
            <a:endParaRPr lang="en-US" dirty="0"/>
          </a:p>
        </p:txBody>
      </p:sp>
      <p:grpSp>
        <p:nvGrpSpPr>
          <p:cNvPr id="92" name="Google Shape;92;p15"/>
          <p:cNvGrpSpPr/>
          <p:nvPr/>
        </p:nvGrpSpPr>
        <p:grpSpPr>
          <a:xfrm>
            <a:off x="572752" y="1899264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76" t="11377" b="2067"/>
          <a:stretch/>
        </p:blipFill>
        <p:spPr>
          <a:xfrm>
            <a:off x="4407217" y="-1"/>
            <a:ext cx="4736782" cy="52671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/>
              <a:t>3.</a:t>
            </a:r>
            <a:endParaRPr sz="4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Findings</a:t>
            </a:r>
            <a:endParaRPr dirty="0"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Summary of Anomalies in Expenditures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05"/>
          <a:stretch/>
        </p:blipFill>
        <p:spPr>
          <a:xfrm>
            <a:off x="2529974" y="0"/>
            <a:ext cx="6614026" cy="51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01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Classroom</a:t>
            </a:r>
            <a:br>
              <a:rPr lang="en" dirty="0" smtClean="0"/>
            </a:br>
            <a:r>
              <a:rPr lang="en" dirty="0" smtClean="0"/>
              <a:t>Teachers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65167620"/>
              </p:ext>
            </p:extLst>
          </p:nvPr>
        </p:nvGraphicFramePr>
        <p:xfrm>
          <a:off x="3253294" y="1805848"/>
          <a:ext cx="5577840" cy="30160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135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$33,925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$361,511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177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$45,738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4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$447,703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140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$52,029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35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$5,842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90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$7,328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Arial"/>
                        </a:rPr>
                        <a:t>$72,538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43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674 expenditures</a:t>
            </a:r>
            <a:endParaRPr lang="en" dirty="0" smtClean="0"/>
          </a:p>
        </p:txBody>
      </p:sp>
      <p:sp>
        <p:nvSpPr>
          <p:cNvPr id="7" name="Google Shape;730;p43"/>
          <p:cNvSpPr/>
          <p:nvPr/>
        </p:nvSpPr>
        <p:spPr>
          <a:xfrm>
            <a:off x="3253294" y="2523247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730;p43"/>
          <p:cNvSpPr/>
          <p:nvPr/>
        </p:nvSpPr>
        <p:spPr>
          <a:xfrm>
            <a:off x="3253294" y="3164911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730;p43"/>
          <p:cNvSpPr/>
          <p:nvPr/>
        </p:nvSpPr>
        <p:spPr>
          <a:xfrm>
            <a:off x="3253294" y="3739561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730;p43"/>
          <p:cNvSpPr/>
          <p:nvPr/>
        </p:nvSpPr>
        <p:spPr>
          <a:xfrm>
            <a:off x="3253294" y="4314211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49" y="575500"/>
            <a:ext cx="2310897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Additional Differential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1678924825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245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$39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79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$3,452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79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324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66000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2838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Office Supplies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2265840896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153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$600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$58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11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164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66000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1896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Tuition to Non Public Schools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3566673213"/>
              </p:ext>
            </p:extLst>
          </p:nvPr>
        </p:nvGraphicFramePr>
        <p:xfrm>
          <a:off x="3253294" y="1436879"/>
          <a:ext cx="5577840" cy="36192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89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$5,455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$520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104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$6466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$354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104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$7,565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$77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92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$8,609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$544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59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$9,413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$504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206531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13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461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202405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730;p43"/>
          <p:cNvSpPr/>
          <p:nvPr/>
        </p:nvSpPr>
        <p:spPr>
          <a:xfrm>
            <a:off x="3279574" y="279966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730;p43"/>
          <p:cNvSpPr/>
          <p:nvPr/>
        </p:nvSpPr>
        <p:spPr>
          <a:xfrm>
            <a:off x="3279574" y="3395415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730;p43"/>
          <p:cNvSpPr/>
          <p:nvPr/>
        </p:nvSpPr>
        <p:spPr>
          <a:xfrm>
            <a:off x="3279574" y="3991161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730;p43"/>
          <p:cNvSpPr/>
          <p:nvPr/>
        </p:nvSpPr>
        <p:spPr>
          <a:xfrm>
            <a:off x="3269586" y="4586907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7587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49" y="575500"/>
            <a:ext cx="2310897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Tax Title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2841986888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368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$750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369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66000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08171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Building Secretaries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968734898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262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$868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64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$813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65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380 expenditures</a:t>
            </a:r>
            <a:endParaRPr lang="en" dirty="0" smtClean="0"/>
          </a:p>
        </p:txBody>
      </p:sp>
    </p:spTree>
    <p:extLst>
      <p:ext uri="{BB962C8B-B14F-4D97-AF65-F5344CB8AC3E}">
        <p14:creationId xmlns:p14="http://schemas.microsoft.com/office/powerpoint/2010/main" val="4022013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Athletic Supplies &amp; Mats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2619819675"/>
              </p:ext>
            </p:extLst>
          </p:nvPr>
        </p:nvGraphicFramePr>
        <p:xfrm>
          <a:off x="3253294" y="1805848"/>
          <a:ext cx="5577840" cy="24128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89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$58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$5,934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62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$75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$7,249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197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$80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1" i="0" u="none" strike="noStrike" cap="none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Arial"/>
                        </a:rPr>
                        <a:t>$8,334</a:t>
                      </a:r>
                      <a:endParaRPr sz="1400" b="1" i="0" u="none" strike="noStrike" cap="none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351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23247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730;p43"/>
          <p:cNvSpPr/>
          <p:nvPr/>
        </p:nvSpPr>
        <p:spPr>
          <a:xfrm>
            <a:off x="3253294" y="3713036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730;p43"/>
          <p:cNvSpPr/>
          <p:nvPr/>
        </p:nvSpPr>
        <p:spPr>
          <a:xfrm>
            <a:off x="3253294" y="3118141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5652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Tuition to Mass Schools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446127002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93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$5,571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$565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94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66000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9005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49" y="575500"/>
            <a:ext cx="2225339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SPED Outside Transportation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3702880767"/>
              </p:ext>
            </p:extLst>
          </p:nvPr>
        </p:nvGraphicFramePr>
        <p:xfrm>
          <a:off x="3253294" y="1805848"/>
          <a:ext cx="5577840" cy="18096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157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$2,500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$250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103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$3,318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$326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13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273 expenditures</a:t>
            </a:r>
            <a:endParaRPr lang="en" dirty="0" smtClean="0"/>
          </a:p>
        </p:txBody>
      </p:sp>
      <p:sp>
        <p:nvSpPr>
          <p:cNvPr id="6" name="Google Shape;730;p43"/>
          <p:cNvSpPr/>
          <p:nvPr/>
        </p:nvSpPr>
        <p:spPr>
          <a:xfrm>
            <a:off x="3253294" y="2523247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730;p43"/>
          <p:cNvSpPr/>
          <p:nvPr/>
        </p:nvSpPr>
        <p:spPr>
          <a:xfrm>
            <a:off x="3253294" y="3140868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690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Nice to meet you</a:t>
            </a:r>
            <a:endParaRPr dirty="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489075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Contact </a:t>
            </a:r>
            <a:r>
              <a:rPr lang="en" dirty="0" smtClean="0"/>
              <a:t>me </a:t>
            </a:r>
            <a:r>
              <a:rPr lang="en" dirty="0"/>
              <a:t>at:</a:t>
            </a:r>
            <a:endParaRPr dirty="0"/>
          </a:p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Char char="▪"/>
            </a:pPr>
            <a:r>
              <a:rPr lang="en-US" dirty="0" smtClean="0"/>
              <a:t>Michelle.ann.cheung@gmail.com</a:t>
            </a:r>
          </a:p>
          <a:p>
            <a:pPr lvl="0">
              <a:spcBef>
                <a:spcPts val="1000"/>
              </a:spcBef>
            </a:pPr>
            <a:r>
              <a:rPr lang="en-US" dirty="0"/>
              <a:t>https://</a:t>
            </a:r>
            <a:r>
              <a:rPr lang="en-US" dirty="0" smtClean="0"/>
              <a:t>github.com/MichelleACheung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-49"/>
            <a:ext cx="5143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Assistant Principals</a:t>
            </a:r>
            <a:endParaRPr dirty="0"/>
          </a:p>
        </p:txBody>
      </p:sp>
      <p:graphicFrame>
        <p:nvGraphicFramePr>
          <p:cNvPr id="308" name="Google Shape;308;p29"/>
          <p:cNvGraphicFramePr/>
          <p:nvPr>
            <p:extLst>
              <p:ext uri="{D42A27DB-BD31-4B8C-83A1-F6EECF244321}">
                <p14:modId xmlns:p14="http://schemas.microsoft.com/office/powerpoint/2010/main" val="376101190"/>
              </p:ext>
            </p:extLst>
          </p:nvPr>
        </p:nvGraphicFramePr>
        <p:xfrm>
          <a:off x="3253294" y="1805848"/>
          <a:ext cx="5577840" cy="1206400"/>
        </p:xfrm>
        <a:graphic>
          <a:graphicData uri="http://schemas.openxmlformats.org/drawingml/2006/table">
            <a:tbl>
              <a:tblPr>
                <a:noFill/>
                <a:tableStyleId>{B12FACE0-3346-4F8D-A9C0-FBD4AD732FF8}</a:tableStyleId>
              </a:tblPr>
              <a:tblGrid>
                <a:gridCol w="1394460"/>
                <a:gridCol w="1394460"/>
                <a:gridCol w="1394460"/>
                <a:gridCol w="1394460"/>
              </a:tblGrid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Transactions</a:t>
                      </a:r>
                      <a:endParaRPr sz="1100" b="1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50th</a:t>
                      </a:r>
                      <a:r>
                        <a:rPr lang="en" sz="1100" b="1" baseline="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 Percentile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1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Amount of Anomalies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Average Amount</a:t>
                      </a:r>
                      <a:endParaRPr sz="1100" b="1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</a:tr>
              <a:tr h="603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318</a:t>
                      </a:r>
                      <a:endParaRPr sz="1100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$2,031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100" b="0" i="0" u="none" strike="noStrike" cap="none" dirty="0" smtClean="0">
                          <a:solidFill>
                            <a:srgbClr val="666666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10</a:t>
                      </a:r>
                      <a:endParaRPr sz="1100" b="0" i="0" u="none" strike="noStrike" cap="none" dirty="0">
                        <a:solidFill>
                          <a:srgbClr val="666666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rgbClr val="F67031"/>
                          </a:solidFill>
                          <a:latin typeface="Nunito Sans"/>
                          <a:ea typeface="Nunito Sans"/>
                          <a:cs typeface="Nunito Sans"/>
                          <a:sym typeface="Nunito Sans"/>
                        </a:rPr>
                        <a:t>$2,260</a:t>
                      </a:r>
                      <a:endParaRPr b="1" dirty="0">
                        <a:solidFill>
                          <a:srgbClr val="F67031"/>
                        </a:solidFill>
                        <a:latin typeface="Nunito Sans"/>
                        <a:ea typeface="Nunito Sans"/>
                        <a:cs typeface="Nunito Sans"/>
                        <a:sym typeface="Nunito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09" name="Google Shape;309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310" name="Google Shape;310;p2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Total of: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10 anomalies</a:t>
            </a:r>
            <a:r>
              <a:rPr lang="en" dirty="0"/>
              <a:t> </a:t>
            </a:r>
            <a:r>
              <a:rPr lang="en" dirty="0" smtClean="0"/>
              <a:t>out of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328 expenditures</a:t>
            </a:r>
            <a:endParaRPr lang="en" dirty="0" smtClean="0"/>
          </a:p>
        </p:txBody>
      </p:sp>
    </p:spTree>
    <p:extLst>
      <p:ext uri="{BB962C8B-B14F-4D97-AF65-F5344CB8AC3E}">
        <p14:creationId xmlns:p14="http://schemas.microsoft.com/office/powerpoint/2010/main" val="1824933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6000" b="1" dirty="0" smtClean="0"/>
              <a:t>$29,724,067</a:t>
            </a:r>
            <a:endParaRPr sz="6000" b="1" dirty="0"/>
          </a:p>
        </p:txBody>
      </p:sp>
      <p:sp>
        <p:nvSpPr>
          <p:cNvPr id="331" name="Google Shape;331;p31"/>
          <p:cNvSpPr txBox="1">
            <a:spLocks noGrp="1"/>
          </p:cNvSpPr>
          <p:nvPr>
            <p:ph type="subTitle" idx="4294967295"/>
          </p:nvPr>
        </p:nvSpPr>
        <p:spPr>
          <a:xfrm>
            <a:off x="685800" y="29162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FFFFF"/>
                </a:solidFill>
              </a:rPr>
              <a:t>Total Amount from Anomalies in Expenditures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32" name="Google Shape;332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333" name="Google Shape;333;p31"/>
          <p:cNvGrpSpPr/>
          <p:nvPr/>
        </p:nvGrpSpPr>
        <p:grpSpPr>
          <a:xfrm>
            <a:off x="4193157" y="1338806"/>
            <a:ext cx="757693" cy="549894"/>
            <a:chOff x="3932350" y="3714775"/>
            <a:chExt cx="439650" cy="319075"/>
          </a:xfrm>
        </p:grpSpPr>
        <p:sp>
          <p:nvSpPr>
            <p:cNvPr id="334" name="Google Shape;334;p31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blipFill dpi="0" rotWithShape="1"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3999" cy="5143452"/>
          </a:xfrm>
          <a:prstGeom prst="rect">
            <a:avLst/>
          </a:prstGeom>
          <a:blipFill dpi="0" rotWithShape="1">
            <a:blip r:embed="rId3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330;p31"/>
          <p:cNvSpPr txBox="1">
            <a:spLocks/>
          </p:cNvSpPr>
          <p:nvPr/>
        </p:nvSpPr>
        <p:spPr>
          <a:xfrm>
            <a:off x="685800" y="1453849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en" sz="6000" b="1" dirty="0" smtClean="0"/>
              <a:t>What can a city do with $30,000,000?</a:t>
            </a:r>
            <a:endParaRPr lang="en" sz="6000"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0"/>
          <p:cNvSpPr txBox="1">
            <a:spLocks noGrp="1"/>
          </p:cNvSpPr>
          <p:nvPr>
            <p:ph type="title"/>
          </p:nvPr>
        </p:nvSpPr>
        <p:spPr>
          <a:xfrm>
            <a:off x="511425" y="15494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very much for your time</a:t>
            </a:r>
            <a:endParaRPr/>
          </a:p>
        </p:txBody>
      </p:sp>
      <p:sp>
        <p:nvSpPr>
          <p:cNvPr id="472" name="Google Shape;472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473" name="Google Shape;473;p40"/>
          <p:cNvSpPr txBox="1">
            <a:spLocks noGrp="1"/>
          </p:cNvSpPr>
          <p:nvPr>
            <p:ph type="body" idx="1"/>
          </p:nvPr>
        </p:nvSpPr>
        <p:spPr>
          <a:xfrm>
            <a:off x="511425" y="2572500"/>
            <a:ext cx="3517200" cy="17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If you have any questions </a:t>
            </a:r>
            <a:r>
              <a:rPr lang="en" dirty="0" smtClean="0"/>
              <a:t>please </a:t>
            </a:r>
            <a:r>
              <a:rPr lang="en" dirty="0"/>
              <a:t>don’t hesitate to contact </a:t>
            </a:r>
            <a:r>
              <a:rPr lang="en" dirty="0" smtClean="0"/>
              <a:t>me </a:t>
            </a:r>
            <a:r>
              <a:rPr lang="en" dirty="0"/>
              <a:t>at:</a:t>
            </a:r>
            <a:endParaRPr dirty="0"/>
          </a:p>
          <a:p>
            <a:pPr lvl="0"/>
            <a:r>
              <a:rPr lang="en-US" dirty="0"/>
              <a:t>Michelle.ann.cheung@gmail.com</a:t>
            </a:r>
          </a:p>
          <a:p>
            <a:pPr lvl="0">
              <a:spcBef>
                <a:spcPts val="1000"/>
              </a:spcBef>
            </a:pPr>
            <a:r>
              <a:rPr lang="en-US" dirty="0"/>
              <a:t>https://github.com/MichelleACheung</a:t>
            </a:r>
            <a:endParaRPr lang="en-US" dirty="0"/>
          </a:p>
        </p:txBody>
      </p:sp>
      <p:grpSp>
        <p:nvGrpSpPr>
          <p:cNvPr id="474" name="Google Shape;474;p40"/>
          <p:cNvGrpSpPr/>
          <p:nvPr/>
        </p:nvGrpSpPr>
        <p:grpSpPr>
          <a:xfrm>
            <a:off x="628402" y="1039422"/>
            <a:ext cx="542234" cy="510157"/>
            <a:chOff x="5972700" y="2330200"/>
            <a:chExt cx="411625" cy="387275"/>
          </a:xfrm>
        </p:grpSpPr>
        <p:sp>
          <p:nvSpPr>
            <p:cNvPr id="475" name="Google Shape;475;p4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F670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F670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8" r="5653"/>
          <a:stretch/>
        </p:blipFill>
        <p:spPr>
          <a:xfrm>
            <a:off x="4572001" y="-49"/>
            <a:ext cx="4572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828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 Better Chance of Improving</a:t>
            </a:r>
            <a:endParaRPr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2017</a:t>
            </a:r>
            <a:br>
              <a:rPr lang="en" dirty="0"/>
            </a:br>
            <a:r>
              <a:rPr lang="en" dirty="0"/>
              <a:t>Fiscal Year </a:t>
            </a:r>
            <a:r>
              <a:rPr lang="en" dirty="0" smtClean="0"/>
              <a:t>Data</a:t>
            </a:r>
            <a:endParaRPr dirty="0" smtClean="0"/>
          </a:p>
          <a:p>
            <a:pPr lvl="0">
              <a:spcBef>
                <a:spcPts val="1000"/>
              </a:spcBef>
            </a:pPr>
            <a:r>
              <a:rPr lang="en" dirty="0"/>
              <a:t>Large</a:t>
            </a:r>
            <a:br>
              <a:rPr lang="en" dirty="0"/>
            </a:br>
            <a:r>
              <a:rPr lang="en" dirty="0" smtClean="0"/>
              <a:t>Accounts</a:t>
            </a: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AutoNum type="arabicPeriod"/>
            </a:pPr>
            <a:r>
              <a:rPr lang="en" dirty="0" smtClean="0"/>
              <a:t>Findings</a:t>
            </a:r>
            <a:endParaRPr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Municipalities </a:t>
            </a:r>
            <a:r>
              <a:rPr lang="en-US" dirty="0"/>
              <a:t>of any size can make data-backed decisions that reduce crime, lower traffic congestion and improve the environment, among other upgrades. Additionally, governments can determine how to spend money in more intelligent ways.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1.</a:t>
            </a:r>
            <a:endParaRPr sz="4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2017</a:t>
            </a:r>
            <a:br>
              <a:rPr lang="en" dirty="0" smtClean="0"/>
            </a:br>
            <a:r>
              <a:rPr lang="en" dirty="0" smtClean="0"/>
              <a:t>Fiscal Year </a:t>
            </a:r>
            <a:r>
              <a:rPr lang="en" dirty="0" smtClean="0"/>
              <a:t>Data</a:t>
            </a:r>
            <a:endParaRPr dirty="0"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July 1, 2016 thru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June 30, 2017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2"/>
          <a:stretch/>
        </p:blipFill>
        <p:spPr>
          <a:xfrm>
            <a:off x="2578274" y="-49"/>
            <a:ext cx="656572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CCCCCC"/>
                </a:solidFill>
              </a:rPr>
              <a:t>5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344" name="Google Shape;344;p3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2017</a:t>
            </a:r>
            <a:br>
              <a:rPr lang="en" dirty="0"/>
            </a:br>
            <a:r>
              <a:rPr lang="en" dirty="0"/>
              <a:t>Fiscal Year </a:t>
            </a:r>
            <a:r>
              <a:rPr lang="en" dirty="0" smtClean="0"/>
              <a:t>Data</a:t>
            </a:r>
            <a:br>
              <a:rPr lang="en" dirty="0" smtClean="0"/>
            </a:br>
            <a:endParaRPr dirty="0"/>
          </a:p>
        </p:txBody>
      </p:sp>
      <p:sp>
        <p:nvSpPr>
          <p:cNvPr id="345" name="Google Shape;345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545955"/>
            <a:ext cx="5058000" cy="1268700"/>
          </a:xfrm>
          <a:prstGeom prst="rect">
            <a:avLst/>
          </a:prstGeom>
          <a:solidFill>
            <a:srgbClr val="FFA40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600" b="1" dirty="0"/>
              <a:t>$ </a:t>
            </a:r>
            <a:r>
              <a:rPr lang="en" sz="3600" b="1" dirty="0" smtClean="0"/>
              <a:t>2,936,726,263</a:t>
            </a:r>
            <a:br>
              <a:rPr lang="en" sz="3600" b="1" dirty="0" smtClean="0"/>
            </a:br>
            <a:r>
              <a:rPr lang="en-US" sz="1400" dirty="0" smtClean="0"/>
              <a:t>Cash Flow</a:t>
            </a:r>
            <a:endParaRPr sz="3600" b="1" dirty="0"/>
          </a:p>
        </p:txBody>
      </p:sp>
      <p:sp>
        <p:nvSpPr>
          <p:cNvPr id="346" name="Google Shape;346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1902136"/>
            <a:ext cx="5058000" cy="1268700"/>
          </a:xfrm>
          <a:prstGeom prst="rect">
            <a:avLst/>
          </a:prstGeom>
          <a:solidFill>
            <a:srgbClr val="F6703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/>
              <a:t>628</a:t>
            </a:r>
            <a:endParaRPr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 smtClean="0"/>
              <a:t>Different Accounts</a:t>
            </a:r>
            <a:endParaRPr sz="3600" b="1" dirty="0"/>
          </a:p>
        </p:txBody>
      </p:sp>
      <p:sp>
        <p:nvSpPr>
          <p:cNvPr id="347" name="Google Shape;347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3258327"/>
            <a:ext cx="5058000" cy="1268700"/>
          </a:xfrm>
          <a:prstGeom prst="rect">
            <a:avLst/>
          </a:prstGeom>
          <a:solidFill>
            <a:srgbClr val="ED0036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 smtClean="0"/>
              <a:t>54,000 (2017)</a:t>
            </a:r>
            <a:endParaRPr sz="36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 smtClean="0"/>
              <a:t>Population</a:t>
            </a:r>
            <a:endParaRPr sz="3600" b="1" dirty="0"/>
          </a:p>
        </p:txBody>
      </p:sp>
      <p:grpSp>
        <p:nvGrpSpPr>
          <p:cNvPr id="352" name="Google Shape;352;p32"/>
          <p:cNvGrpSpPr/>
          <p:nvPr/>
        </p:nvGrpSpPr>
        <p:grpSpPr>
          <a:xfrm>
            <a:off x="7415332" y="940852"/>
            <a:ext cx="668351" cy="513322"/>
            <a:chOff x="568950" y="3686775"/>
            <a:chExt cx="472500" cy="362900"/>
          </a:xfrm>
        </p:grpSpPr>
        <p:sp>
          <p:nvSpPr>
            <p:cNvPr id="353" name="Google Shape;353;p32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532;p43"/>
          <p:cNvGrpSpPr/>
          <p:nvPr/>
        </p:nvGrpSpPr>
        <p:grpSpPr>
          <a:xfrm>
            <a:off x="7557396" y="2327422"/>
            <a:ext cx="342882" cy="418128"/>
            <a:chOff x="596350" y="929175"/>
            <a:chExt cx="407950" cy="497475"/>
          </a:xfrm>
        </p:grpSpPr>
        <p:sp>
          <p:nvSpPr>
            <p:cNvPr id="19" name="Google Shape;533;p43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34;p43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35;p43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36;p43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7;p4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38;p43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9;p43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348;p32"/>
          <p:cNvSpPr/>
          <p:nvPr/>
        </p:nvSpPr>
        <p:spPr>
          <a:xfrm>
            <a:off x="7472037" y="3596122"/>
            <a:ext cx="539172" cy="568452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CCCCCC"/>
                </a:solidFill>
              </a:rPr>
              <a:t>6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344" name="Google Shape;344;p3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2017</a:t>
            </a:r>
            <a:br>
              <a:rPr lang="en" dirty="0"/>
            </a:br>
            <a:r>
              <a:rPr lang="en" dirty="0"/>
              <a:t>Fiscal Year </a:t>
            </a:r>
            <a:r>
              <a:rPr lang="en" dirty="0" smtClean="0"/>
              <a:t>Data:</a:t>
            </a:r>
            <a:br>
              <a:rPr lang="en" dirty="0" smtClean="0"/>
            </a:br>
            <a:r>
              <a:rPr lang="en" dirty="0" smtClean="0"/>
              <a:t>Expenditures</a:t>
            </a:r>
            <a:br>
              <a:rPr lang="en" dirty="0" smtClean="0"/>
            </a:br>
            <a:endParaRPr dirty="0"/>
          </a:p>
        </p:txBody>
      </p:sp>
      <p:sp>
        <p:nvSpPr>
          <p:cNvPr id="345" name="Google Shape;345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545955"/>
            <a:ext cx="5058000" cy="1268700"/>
          </a:xfrm>
          <a:prstGeom prst="rect">
            <a:avLst/>
          </a:prstGeom>
          <a:solidFill>
            <a:srgbClr val="FFA40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600" b="1" dirty="0" smtClean="0"/>
              <a:t>$ 300,055,282</a:t>
            </a:r>
            <a:br>
              <a:rPr lang="en" sz="3600" b="1" dirty="0" smtClean="0"/>
            </a:br>
            <a:r>
              <a:rPr lang="en-US" sz="1400" dirty="0" smtClean="0"/>
              <a:t>Dollar Amount of Expenses</a:t>
            </a:r>
            <a:endParaRPr sz="3600" b="1" dirty="0"/>
          </a:p>
        </p:txBody>
      </p:sp>
      <p:sp>
        <p:nvSpPr>
          <p:cNvPr id="346" name="Google Shape;346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1902136"/>
            <a:ext cx="5058000" cy="1268700"/>
          </a:xfrm>
          <a:prstGeom prst="rect">
            <a:avLst/>
          </a:prstGeom>
          <a:solidFill>
            <a:srgbClr val="F6703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/>
              <a:t>30,892</a:t>
            </a:r>
            <a:endParaRPr sz="3600" b="1" dirty="0" smtClean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 smtClean="0"/>
              <a:t>Expenses</a:t>
            </a:r>
            <a:endParaRPr sz="3600" b="1" dirty="0"/>
          </a:p>
        </p:txBody>
      </p:sp>
      <p:sp>
        <p:nvSpPr>
          <p:cNvPr id="347" name="Google Shape;347;p32"/>
          <p:cNvSpPr txBox="1">
            <a:spLocks noGrp="1"/>
          </p:cNvSpPr>
          <p:nvPr>
            <p:ph type="ctrTitle" idx="4294967295"/>
          </p:nvPr>
        </p:nvSpPr>
        <p:spPr>
          <a:xfrm>
            <a:off x="3400100" y="3258327"/>
            <a:ext cx="5058000" cy="1268700"/>
          </a:xfrm>
          <a:prstGeom prst="rect">
            <a:avLst/>
          </a:prstGeom>
          <a:solidFill>
            <a:srgbClr val="ED0036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 smtClean="0"/>
              <a:t>266</a:t>
            </a:r>
            <a:endParaRPr sz="3600" b="1" dirty="0"/>
          </a:p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400" dirty="0"/>
              <a:t>Different Expenditure Objects/Categories</a:t>
            </a:r>
            <a:endParaRPr lang="en-US" sz="3600" b="1" dirty="0"/>
          </a:p>
        </p:txBody>
      </p:sp>
      <p:sp>
        <p:nvSpPr>
          <p:cNvPr id="348" name="Google Shape;348;p32"/>
          <p:cNvSpPr/>
          <p:nvPr/>
        </p:nvSpPr>
        <p:spPr>
          <a:xfrm>
            <a:off x="7479934" y="2252270"/>
            <a:ext cx="539172" cy="568452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" name="Google Shape;349;p32"/>
          <p:cNvGrpSpPr/>
          <p:nvPr/>
        </p:nvGrpSpPr>
        <p:grpSpPr>
          <a:xfrm>
            <a:off x="7458387" y="3618777"/>
            <a:ext cx="582244" cy="547800"/>
            <a:chOff x="5972700" y="2330200"/>
            <a:chExt cx="411625" cy="387275"/>
          </a:xfrm>
        </p:grpSpPr>
        <p:sp>
          <p:nvSpPr>
            <p:cNvPr id="350" name="Google Shape;350;p3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p32"/>
          <p:cNvGrpSpPr/>
          <p:nvPr/>
        </p:nvGrpSpPr>
        <p:grpSpPr>
          <a:xfrm>
            <a:off x="7415332" y="940852"/>
            <a:ext cx="668351" cy="513322"/>
            <a:chOff x="568950" y="3686775"/>
            <a:chExt cx="472500" cy="362900"/>
          </a:xfrm>
        </p:grpSpPr>
        <p:sp>
          <p:nvSpPr>
            <p:cNvPr id="353" name="Google Shape;353;p32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13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/>
              <a:t>2.</a:t>
            </a:r>
            <a:endParaRPr sz="4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Large</a:t>
            </a:r>
            <a:br>
              <a:rPr lang="en" dirty="0" smtClean="0"/>
            </a:br>
            <a:r>
              <a:rPr lang="en" dirty="0" smtClean="0"/>
              <a:t>Accounts</a:t>
            </a:r>
            <a:endParaRPr dirty="0"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Accounts with at least 500 expenditures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09" r="9150"/>
          <a:stretch/>
        </p:blipFill>
        <p:spPr>
          <a:xfrm>
            <a:off x="2320758" y="-49"/>
            <a:ext cx="727242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7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Large Accounts</a:t>
            </a:r>
            <a:endParaRPr dirty="0"/>
          </a:p>
        </p:txBody>
      </p:sp>
      <p:sp>
        <p:nvSpPr>
          <p:cNvPr id="151" name="Google Shape;151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5515770" y="236167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SPED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OUTSIDE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TRANSPORTATION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7380257" y="236167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PERMANENT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SALARIES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651282" y="236167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CLASSROOM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TEACHERS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>
            <a:off x="4759477" y="1112925"/>
            <a:ext cx="63693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cxnSp>
        <p:nvCxnSpPr>
          <p:cNvPr id="156" name="Google Shape;156;p22"/>
          <p:cNvCxnSpPr/>
          <p:nvPr/>
        </p:nvCxnSpPr>
        <p:spPr>
          <a:xfrm>
            <a:off x="6579052" y="1112925"/>
            <a:ext cx="63693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sp>
        <p:nvSpPr>
          <p:cNvPr id="70" name="Google Shape;152;p22"/>
          <p:cNvSpPr/>
          <p:nvPr/>
        </p:nvSpPr>
        <p:spPr>
          <a:xfrm>
            <a:off x="5515770" y="1177093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INSTRUCTIONAL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MATERIALS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1" name="Google Shape;153;p22"/>
          <p:cNvSpPr/>
          <p:nvPr/>
        </p:nvSpPr>
        <p:spPr>
          <a:xfrm>
            <a:off x="7380257" y="1177093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ADDITIONAL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DIFFERENTIAL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2" name="Google Shape;154;p22"/>
          <p:cNvSpPr/>
          <p:nvPr/>
        </p:nvSpPr>
        <p:spPr>
          <a:xfrm>
            <a:off x="3651282" y="1177093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ASSISTANT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PRINCIPALS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3" name="Google Shape;152;p22"/>
          <p:cNvSpPr/>
          <p:nvPr/>
        </p:nvSpPr>
        <p:spPr>
          <a:xfrm>
            <a:off x="5515770" y="2118019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TUITION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NON PUBLIC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SCHOOLS</a:t>
            </a:r>
            <a:endParaRPr lang="en-US"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4" name="Google Shape;153;p22"/>
          <p:cNvSpPr/>
          <p:nvPr/>
        </p:nvSpPr>
        <p:spPr>
          <a:xfrm>
            <a:off x="7380257" y="2118019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BUILDING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SECRETARIES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5" name="Google Shape;154;p22"/>
          <p:cNvSpPr/>
          <p:nvPr/>
        </p:nvSpPr>
        <p:spPr>
          <a:xfrm>
            <a:off x="3651282" y="2118019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ATHLETIC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SUPPLIES </a:t>
            </a:r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&amp; MATS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9" name="Google Shape;152;p22"/>
          <p:cNvSpPr/>
          <p:nvPr/>
        </p:nvSpPr>
        <p:spPr>
          <a:xfrm>
            <a:off x="5515770" y="3058945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TUITION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MASS SCHOOLS</a:t>
            </a:r>
            <a:endParaRPr lang="en-US"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0" name="Google Shape;153;p22"/>
          <p:cNvSpPr/>
          <p:nvPr/>
        </p:nvSpPr>
        <p:spPr>
          <a:xfrm>
            <a:off x="7380257" y="3058945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BUILDING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MAINTENANCE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&amp; </a:t>
            </a:r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REPAIR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1" name="Google Shape;154;p22"/>
          <p:cNvSpPr/>
          <p:nvPr/>
        </p:nvSpPr>
        <p:spPr>
          <a:xfrm>
            <a:off x="3651282" y="3058945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PRINCIPALS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152;p22"/>
          <p:cNvSpPr/>
          <p:nvPr/>
        </p:nvSpPr>
        <p:spPr>
          <a:xfrm>
            <a:off x="5515770" y="3999871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OFFICE SUPPLIES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153;p22"/>
          <p:cNvSpPr/>
          <p:nvPr/>
        </p:nvSpPr>
        <p:spPr>
          <a:xfrm>
            <a:off x="7380257" y="3999871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TAX TITLE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4" name="Google Shape;154;p22"/>
          <p:cNvSpPr/>
          <p:nvPr/>
        </p:nvSpPr>
        <p:spPr>
          <a:xfrm>
            <a:off x="3651282" y="3999871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EDUCATIONAL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INCENTIVE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Large Accounts: Anomalies Detected</a:t>
            </a:r>
            <a:endParaRPr dirty="0"/>
          </a:p>
        </p:txBody>
      </p:sp>
      <p:sp>
        <p:nvSpPr>
          <p:cNvPr id="151" name="Google Shape;151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5515770" y="236167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SPED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OUTSIDE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TRANSPORTATION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7380257" y="236167"/>
            <a:ext cx="896832" cy="89683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PERMANENT</a:t>
            </a:r>
          </a:p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SALARIES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651282" y="236167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CLASSROOM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TEACHERS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>
            <a:off x="4759477" y="1112925"/>
            <a:ext cx="63693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cxnSp>
        <p:nvCxnSpPr>
          <p:cNvPr id="156" name="Google Shape;156;p22"/>
          <p:cNvCxnSpPr/>
          <p:nvPr/>
        </p:nvCxnSpPr>
        <p:spPr>
          <a:xfrm>
            <a:off x="6579052" y="1112925"/>
            <a:ext cx="63693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sp>
        <p:nvSpPr>
          <p:cNvPr id="70" name="Google Shape;152;p22"/>
          <p:cNvSpPr/>
          <p:nvPr/>
        </p:nvSpPr>
        <p:spPr>
          <a:xfrm>
            <a:off x="5515770" y="1177093"/>
            <a:ext cx="896832" cy="89683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INSTRUCTIONAL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MATERIALS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1" name="Google Shape;153;p22"/>
          <p:cNvSpPr/>
          <p:nvPr/>
        </p:nvSpPr>
        <p:spPr>
          <a:xfrm>
            <a:off x="7380257" y="1177093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ADDITIONAL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DIFFERENTIAL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2" name="Google Shape;154;p22"/>
          <p:cNvSpPr/>
          <p:nvPr/>
        </p:nvSpPr>
        <p:spPr>
          <a:xfrm>
            <a:off x="3651282" y="1177093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ASSISTANT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PRINCIPALS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3" name="Google Shape;152;p22"/>
          <p:cNvSpPr/>
          <p:nvPr/>
        </p:nvSpPr>
        <p:spPr>
          <a:xfrm>
            <a:off x="5515770" y="2118019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TUITION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NON PUBLIC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SCHOOLS</a:t>
            </a:r>
            <a:endParaRPr lang="en-US"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4" name="Google Shape;153;p22"/>
          <p:cNvSpPr/>
          <p:nvPr/>
        </p:nvSpPr>
        <p:spPr>
          <a:xfrm>
            <a:off x="7380257" y="2118019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BUILDING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SECRETARIES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5" name="Google Shape;154;p22"/>
          <p:cNvSpPr/>
          <p:nvPr/>
        </p:nvSpPr>
        <p:spPr>
          <a:xfrm>
            <a:off x="3651282" y="2118019"/>
            <a:ext cx="896832" cy="896832"/>
          </a:xfrm>
          <a:prstGeom prst="ellipse">
            <a:avLst/>
          </a:prstGeom>
          <a:solidFill>
            <a:srgbClr val="FFA400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ATHLETIC</a:t>
            </a:r>
          </a:p>
          <a:p>
            <a:pPr lvl="0" algn="ctr"/>
            <a:r>
              <a:rPr lang="en-US" sz="600" b="1" dirty="0" smtClean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SUPPLIES </a:t>
            </a:r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&amp; MATS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9" name="Google Shape;152;p22"/>
          <p:cNvSpPr/>
          <p:nvPr/>
        </p:nvSpPr>
        <p:spPr>
          <a:xfrm>
            <a:off x="5515770" y="3058945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TUITION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TO</a:t>
            </a:r>
          </a:p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MASS SCHOOLS</a:t>
            </a:r>
            <a:endParaRPr lang="en-US"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0" name="Google Shape;153;p22"/>
          <p:cNvSpPr/>
          <p:nvPr/>
        </p:nvSpPr>
        <p:spPr>
          <a:xfrm>
            <a:off x="7380257" y="3058945"/>
            <a:ext cx="896832" cy="89683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BUILDING</a:t>
            </a:r>
          </a:p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MAINTENANCE</a:t>
            </a:r>
          </a:p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&amp; REPAIR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1" name="Google Shape;154;p22"/>
          <p:cNvSpPr/>
          <p:nvPr/>
        </p:nvSpPr>
        <p:spPr>
          <a:xfrm>
            <a:off x="3651282" y="3058945"/>
            <a:ext cx="896832" cy="89683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PRINCIPALS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152;p22"/>
          <p:cNvSpPr/>
          <p:nvPr/>
        </p:nvSpPr>
        <p:spPr>
          <a:xfrm>
            <a:off x="5515770" y="3999871"/>
            <a:ext cx="896832" cy="896832"/>
          </a:xfrm>
          <a:prstGeom prst="ellipse">
            <a:avLst/>
          </a:prstGeom>
          <a:solidFill>
            <a:srgbClr val="F67031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OFFICE SUPPLIES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153;p22"/>
          <p:cNvSpPr/>
          <p:nvPr/>
        </p:nvSpPr>
        <p:spPr>
          <a:xfrm>
            <a:off x="7380257" y="3999871"/>
            <a:ext cx="896832" cy="896832"/>
          </a:xfrm>
          <a:prstGeom prst="ellipse">
            <a:avLst/>
          </a:prstGeom>
          <a:solidFill>
            <a:srgbClr val="ED0036"/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lvl="0"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TAX TITLE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4" name="Google Shape;154;p22"/>
          <p:cNvSpPr/>
          <p:nvPr/>
        </p:nvSpPr>
        <p:spPr>
          <a:xfrm>
            <a:off x="3651282" y="3999871"/>
            <a:ext cx="896832" cy="89683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none" lIns="0" tIns="0" rIns="0" bIns="0" anchor="ctr" anchorCtr="0">
            <a:noAutofit/>
          </a:bodyPr>
          <a:lstStyle/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EDUCATIONAL</a:t>
            </a:r>
          </a:p>
          <a:p>
            <a:pPr algn="ctr"/>
            <a:r>
              <a:rPr lang="en-US" sz="6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INCENTIVE</a:t>
            </a:r>
            <a:endParaRPr sz="6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104949387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610</Words>
  <Application>Microsoft Office PowerPoint</Application>
  <PresentationFormat>On-screen Show (16:9)</PresentationFormat>
  <Paragraphs>289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Georgia</vt:lpstr>
      <vt:lpstr>Calibri</vt:lpstr>
      <vt:lpstr>Nunito Sans</vt:lpstr>
      <vt:lpstr>Arial</vt:lpstr>
      <vt:lpstr>Ulysses template</vt:lpstr>
      <vt:lpstr>DETECTING ANOMALIES IN MUNICIPAL EXPENDITURES</vt:lpstr>
      <vt:lpstr>Hello! Nice to meet you</vt:lpstr>
      <vt:lpstr>A Better Chance of Improving</vt:lpstr>
      <vt:lpstr>1. 2017 Fiscal Year Data</vt:lpstr>
      <vt:lpstr>2017 Fiscal Year Data </vt:lpstr>
      <vt:lpstr>2017 Fiscal Year Data: Expenditures </vt:lpstr>
      <vt:lpstr>2. Large Accounts</vt:lpstr>
      <vt:lpstr>Large Accounts</vt:lpstr>
      <vt:lpstr>Large Accounts: Anomalies Detected</vt:lpstr>
      <vt:lpstr>3. Findings</vt:lpstr>
      <vt:lpstr>Classroom Teachers</vt:lpstr>
      <vt:lpstr>Additional Differential</vt:lpstr>
      <vt:lpstr>Office Supplies</vt:lpstr>
      <vt:lpstr>Tuition to Non Public Schools</vt:lpstr>
      <vt:lpstr>Tax Title</vt:lpstr>
      <vt:lpstr>Building Secretaries</vt:lpstr>
      <vt:lpstr>Athletic Supplies &amp; Mats</vt:lpstr>
      <vt:lpstr>Tuition to Mass Schools</vt:lpstr>
      <vt:lpstr>SPED Outside Transportation</vt:lpstr>
      <vt:lpstr>Assistant Principals</vt:lpstr>
      <vt:lpstr>$29,724,067</vt:lpstr>
      <vt:lpstr>PowerPoint Presentation</vt:lpstr>
      <vt:lpstr>Thank you very much for your time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ANOMALIES IN MUNICIPAL EXPENDITURES DATA</dc:title>
  <dc:creator>Michelle</dc:creator>
  <cp:lastModifiedBy>Michelle</cp:lastModifiedBy>
  <cp:revision>47</cp:revision>
  <dcterms:modified xsi:type="dcterms:W3CDTF">2019-05-17T00:24:03Z</dcterms:modified>
</cp:coreProperties>
</file>